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0"/>
  </p:notesMasterIdLst>
  <p:handoutMasterIdLst>
    <p:handoutMasterId r:id="rId31"/>
  </p:handoutMasterIdLst>
  <p:sldIdLst>
    <p:sldId id="603" r:id="rId8"/>
    <p:sldId id="2383" r:id="rId9"/>
    <p:sldId id="2382" r:id="rId10"/>
    <p:sldId id="2437" r:id="rId11"/>
    <p:sldId id="2414" r:id="rId12"/>
    <p:sldId id="2435" r:id="rId13"/>
    <p:sldId id="2438" r:id="rId14"/>
    <p:sldId id="2439" r:id="rId15"/>
    <p:sldId id="2441" r:id="rId16"/>
    <p:sldId id="2440" r:id="rId17"/>
    <p:sldId id="2442" r:id="rId18"/>
    <p:sldId id="2443" r:id="rId19"/>
    <p:sldId id="2445" r:id="rId20"/>
    <p:sldId id="2444" r:id="rId21"/>
    <p:sldId id="2446" r:id="rId22"/>
    <p:sldId id="2448" r:id="rId23"/>
    <p:sldId id="2428" r:id="rId24"/>
    <p:sldId id="2449" r:id="rId25"/>
    <p:sldId id="2450" r:id="rId26"/>
    <p:sldId id="2447" r:id="rId27"/>
    <p:sldId id="582" r:id="rId28"/>
    <p:sldId id="2451" r:id="rId2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00905-8895-231E-0920-3293DC24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2194"/>
            <a:ext cx="12338121" cy="694019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883920"/>
            <a:ext cx="10846085" cy="411511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tx2"/>
                </a:solidFill>
                <a:latin typeface="+mj-ea"/>
                <a:ea typeface="+mj-ea"/>
              </a:rPr>
              <a:t>拓扑与算法结合</a:t>
            </a:r>
            <a:endParaRPr lang="en-US" altLang="zh-CN" sz="11500" kern="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987367" y="1099796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D354A0-F243-1687-52B1-B465C552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PXN</a:t>
            </a:r>
            <a:r>
              <a:rPr lang="zh-CN" altLang="en-US" dirty="0"/>
              <a:t>：</a:t>
            </a:r>
            <a:r>
              <a:rPr lang="en" altLang="zh-CN" dirty="0"/>
              <a:t> PCI × NVLink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6F0A3A-885B-4485-A50A-417F6892FF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en" altLang="zh-CN" dirty="0"/>
              <a:t>GPU</a:t>
            </a:r>
            <a:r>
              <a:rPr lang="zh-CN" altLang="en-US" dirty="0"/>
              <a:t> 不是在本地内存上准备缓冲区供本地 </a:t>
            </a:r>
            <a:r>
              <a:rPr lang="en" altLang="zh-CN" dirty="0"/>
              <a:t>NIC</a:t>
            </a:r>
            <a:r>
              <a:rPr lang="zh-CN" altLang="en-US" dirty="0"/>
              <a:t> 发送，而在中间 </a:t>
            </a:r>
            <a:r>
              <a:rPr lang="en" altLang="zh-CN" dirty="0"/>
              <a:t>GPU</a:t>
            </a:r>
            <a:r>
              <a:rPr lang="zh-CN" altLang="en-US" dirty="0"/>
              <a:t> 上准备缓冲区，通过 </a:t>
            </a:r>
            <a:r>
              <a:rPr lang="en" altLang="zh-CN" dirty="0"/>
              <a:t>NVLink</a:t>
            </a:r>
            <a:r>
              <a:rPr lang="zh-CN" altLang="en-US" dirty="0"/>
              <a:t> 写入该缓冲区。接着通知管理该 </a:t>
            </a:r>
            <a:r>
              <a:rPr lang="en" altLang="zh-CN" dirty="0"/>
              <a:t>NIC</a:t>
            </a:r>
            <a:r>
              <a:rPr lang="zh-CN" altLang="en-US" dirty="0"/>
              <a:t> 的 </a:t>
            </a:r>
            <a:r>
              <a:rPr lang="en" altLang="zh-CN" dirty="0"/>
              <a:t>CPU</a:t>
            </a:r>
            <a:r>
              <a:rPr lang="zh-CN" altLang="en-US" dirty="0"/>
              <a:t> 代理数据已经准备好，而不是通知其自己 </a:t>
            </a:r>
            <a:r>
              <a:rPr lang="en" altLang="zh-CN" dirty="0"/>
              <a:t>CPU</a:t>
            </a:r>
            <a:r>
              <a:rPr lang="zh-CN" altLang="en-US" dirty="0"/>
              <a:t> 代理。</a:t>
            </a:r>
          </a:p>
        </p:txBody>
      </p:sp>
      <p:pic>
        <p:nvPicPr>
          <p:cNvPr id="1026" name="Picture 2" descr="Topology that shows NIC0s of all DGXs connected to the same switch, NIC1s to another leaf switch and so on.">
            <a:extLst>
              <a:ext uri="{FF2B5EF4-FFF2-40B4-BE49-F238E27FC236}">
                <a16:creationId xmlns:a16="http://schemas.microsoft.com/office/drawing/2014/main" id="{37CA1A40-36AA-41EE-D196-454CC17B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93" y="2996533"/>
            <a:ext cx="6967975" cy="33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40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ology that shows NIC0s of all DGXs connected to the same switch, NIC1s to another leaf switch and so on.">
            <a:extLst>
              <a:ext uri="{FF2B5EF4-FFF2-40B4-BE49-F238E27FC236}">
                <a16:creationId xmlns:a16="http://schemas.microsoft.com/office/drawing/2014/main" id="{EE0CBE02-902D-9A7C-9117-1DA708083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9" y="1300480"/>
            <a:ext cx="10867244" cy="51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A55387D-8D9E-54BF-5BBC-A7185331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多轨通信</a:t>
            </a:r>
          </a:p>
        </p:txBody>
      </p:sp>
    </p:spTree>
    <p:extLst>
      <p:ext uri="{BB962C8B-B14F-4D97-AF65-F5344CB8AC3E}">
        <p14:creationId xmlns:p14="http://schemas.microsoft.com/office/powerpoint/2010/main" val="407036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DFD05D-A424-0F49-E632-5DE7C048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多轨通信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5C684B-047D-AD60-599A-213FFCD228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PXN </a:t>
            </a:r>
            <a:r>
              <a:rPr lang="zh-CN" altLang="en-US" dirty="0"/>
              <a:t>利用节点内 </a:t>
            </a:r>
            <a:r>
              <a:rPr lang="en" altLang="zh-CN" dirty="0"/>
              <a:t>GPU </a:t>
            </a:r>
            <a:r>
              <a:rPr lang="zh-CN" altLang="en-US" dirty="0"/>
              <a:t>间 </a:t>
            </a:r>
            <a:r>
              <a:rPr lang="en" altLang="zh-CN" dirty="0"/>
              <a:t>NVSwitch </a:t>
            </a:r>
            <a:r>
              <a:rPr lang="zh-CN" altLang="en-US" dirty="0"/>
              <a:t>连接，首先将数据移动到与目的地位于同一轨道上 </a:t>
            </a:r>
            <a:r>
              <a:rPr lang="en" altLang="zh-CN" dirty="0"/>
              <a:t>GPU</a:t>
            </a:r>
            <a:r>
              <a:rPr lang="zh-CN" altLang="en-US" dirty="0"/>
              <a:t>，然后将其发送到目的地而无需跨轨道。这可以实现消息聚合和网络流量优化。</a:t>
            </a:r>
          </a:p>
        </p:txBody>
      </p:sp>
      <p:pic>
        <p:nvPicPr>
          <p:cNvPr id="7" name="Picture 2" descr="Topology that shows NIC0s of all DGXs connected to the same switch, NIC1s to another leaf switch and so on.">
            <a:extLst>
              <a:ext uri="{FF2B5EF4-FFF2-40B4-BE49-F238E27FC236}">
                <a16:creationId xmlns:a16="http://schemas.microsoft.com/office/drawing/2014/main" id="{1FCF993D-9016-F3C9-DF77-D4B2C31A5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93" y="2996533"/>
            <a:ext cx="6967975" cy="33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320689-15A1-CC6E-32FF-84574E22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多轨通信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6C1C27F-4796-A073-0C9D-32D074BA43AF}"/>
              </a:ext>
            </a:extLst>
          </p:cNvPr>
          <p:cNvGrpSpPr/>
          <p:nvPr/>
        </p:nvGrpSpPr>
        <p:grpSpPr>
          <a:xfrm>
            <a:off x="552029" y="1239134"/>
            <a:ext cx="11289433" cy="5234885"/>
            <a:chOff x="552029" y="1239134"/>
            <a:chExt cx="11289433" cy="5234885"/>
          </a:xfrm>
        </p:grpSpPr>
        <p:pic>
          <p:nvPicPr>
            <p:cNvPr id="4098" name="Picture 2" descr="Topology shows PXN avoiding second-tier spine switches.">
              <a:extLst>
                <a:ext uri="{FF2B5EF4-FFF2-40B4-BE49-F238E27FC236}">
                  <a16:creationId xmlns:a16="http://schemas.microsoft.com/office/drawing/2014/main" id="{B4801C69-0601-15E2-35C4-EA0D51E70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85"/>
            <a:stretch/>
          </p:blipFill>
          <p:spPr bwMode="auto">
            <a:xfrm>
              <a:off x="552029" y="1320800"/>
              <a:ext cx="11289433" cy="515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Topology shows PXN avoiding second-tier spine switches.">
              <a:extLst>
                <a:ext uri="{FF2B5EF4-FFF2-40B4-BE49-F238E27FC236}">
                  <a16:creationId xmlns:a16="http://schemas.microsoft.com/office/drawing/2014/main" id="{4B644F11-2D86-1B3A-5F75-7EFB0C244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91" t="87327" r="1622"/>
            <a:stretch/>
          </p:blipFill>
          <p:spPr bwMode="auto">
            <a:xfrm>
              <a:off x="8418952" y="1239134"/>
              <a:ext cx="3225782" cy="71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970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320689-15A1-CC6E-32FF-84574E22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1593665-9F0A-EAB0-4C9B-5BA21F4A58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多轨通信的好处在哪里？</a:t>
            </a:r>
            <a:endParaRPr lang="en-US" altLang="zh-CN" sz="2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在同一对 </a:t>
            </a: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NIC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之间传递的数据被聚合，最大限度地提高有效数据传输速率和网络带宽。</a:t>
            </a:r>
          </a:p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6C1C27F-4796-A073-0C9D-32D074BA43AF}"/>
              </a:ext>
            </a:extLst>
          </p:cNvPr>
          <p:cNvGrpSpPr/>
          <p:nvPr/>
        </p:nvGrpSpPr>
        <p:grpSpPr>
          <a:xfrm>
            <a:off x="552029" y="3017520"/>
            <a:ext cx="6996851" cy="3456499"/>
            <a:chOff x="552029" y="1239134"/>
            <a:chExt cx="11289433" cy="5234885"/>
          </a:xfrm>
        </p:grpSpPr>
        <p:pic>
          <p:nvPicPr>
            <p:cNvPr id="4098" name="Picture 2" descr="Topology shows PXN avoiding second-tier spine switches.">
              <a:extLst>
                <a:ext uri="{FF2B5EF4-FFF2-40B4-BE49-F238E27FC236}">
                  <a16:creationId xmlns:a16="http://schemas.microsoft.com/office/drawing/2014/main" id="{B4801C69-0601-15E2-35C4-EA0D51E70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85"/>
            <a:stretch/>
          </p:blipFill>
          <p:spPr bwMode="auto">
            <a:xfrm>
              <a:off x="552029" y="1320800"/>
              <a:ext cx="11289433" cy="515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Topology shows PXN avoiding second-tier spine switches.">
              <a:extLst>
                <a:ext uri="{FF2B5EF4-FFF2-40B4-BE49-F238E27FC236}">
                  <a16:creationId xmlns:a16="http://schemas.microsoft.com/office/drawing/2014/main" id="{4B644F11-2D86-1B3A-5F75-7EFB0C244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91" t="87327" r="1622"/>
            <a:stretch/>
          </p:blipFill>
          <p:spPr bwMode="auto">
            <a:xfrm>
              <a:off x="8418952" y="1239134"/>
              <a:ext cx="3225782" cy="71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553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77F81F-27CB-2C63-9A0A-A4EC57998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</a:t>
            </a:r>
            <a:r>
              <a:rPr lang="zh-CN" altLang="en-US" dirty="0"/>
              <a:t> 数据聚合</a:t>
            </a:r>
            <a:endParaRPr lang="en-US" altLang="zh-CN" dirty="0"/>
          </a:p>
          <a:p>
            <a:r>
              <a:rPr lang="en" altLang="zh-CN" sz="7800" dirty="0"/>
              <a:t>Message Aggregation</a:t>
            </a:r>
          </a:p>
        </p:txBody>
      </p:sp>
    </p:spTree>
    <p:extLst>
      <p:ext uri="{BB962C8B-B14F-4D97-AF65-F5344CB8AC3E}">
        <p14:creationId xmlns:p14="http://schemas.microsoft.com/office/powerpoint/2010/main" val="84282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ECB04B-41E4-5CD2-8D7E-E2F5B224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聚合操作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751F799-E0DB-CE1B-7F61-8E3642EEF9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sz="2000" dirty="0"/>
              <a:t>Aggregation</a:t>
            </a:r>
            <a:r>
              <a:rPr lang="zh-CN" altLang="en-US" sz="2000" dirty="0"/>
              <a:t>：</a:t>
            </a:r>
            <a:r>
              <a:rPr lang="zh-CN" altLang="en-US" dirty="0"/>
              <a:t>给定节点上所有 </a:t>
            </a:r>
            <a:r>
              <a:rPr lang="en" altLang="zh-CN" dirty="0"/>
              <a:t>GPU</a:t>
            </a:r>
            <a:r>
              <a:rPr lang="zh-CN" altLang="en-US" dirty="0"/>
              <a:t> 数据，移动到目的单个 </a:t>
            </a:r>
            <a:r>
              <a:rPr lang="en" altLang="zh-CN" dirty="0"/>
              <a:t>GPU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/>
            <a:r>
              <a:rPr lang="en" altLang="zh-CN" dirty="0"/>
              <a:t>PXN</a:t>
            </a:r>
            <a:r>
              <a:rPr lang="zh-CN" altLang="en-US" dirty="0"/>
              <a:t> 作用：使网络层能进行消息聚合，建立的网络连接更少，提升路由效率，减少 </a:t>
            </a:r>
            <a:r>
              <a:rPr lang="en-US" altLang="zh-CN" dirty="0"/>
              <a:t>GPU</a:t>
            </a:r>
            <a:r>
              <a:rPr lang="zh-CN" altLang="en-US" dirty="0"/>
              <a:t> 负载。</a:t>
            </a:r>
          </a:p>
        </p:txBody>
      </p:sp>
    </p:spTree>
    <p:extLst>
      <p:ext uri="{BB962C8B-B14F-4D97-AF65-F5344CB8AC3E}">
        <p14:creationId xmlns:p14="http://schemas.microsoft.com/office/powerpoint/2010/main" val="380165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All2All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437233" y="1564832"/>
            <a:ext cx="3596287" cy="4521008"/>
          </a:xfrm>
        </p:spPr>
        <p:txBody>
          <a:bodyPr anchor="t"/>
          <a:lstStyle/>
          <a:p>
            <a:r>
              <a:rPr lang="zh-CN" altLang="en-US" sz="2200" b="1" dirty="0"/>
              <a:t>算法放方式：</a:t>
            </a:r>
            <a:endParaRPr lang="en-US" altLang="zh-CN" sz="2200" b="1" dirty="0"/>
          </a:p>
          <a:p>
            <a:pPr lvl="1"/>
            <a:r>
              <a:rPr lang="en-US" altLang="zh-CN" dirty="0"/>
              <a:t>All-Gather</a:t>
            </a:r>
            <a:r>
              <a:rPr lang="zh-CN" altLang="en-US" dirty="0"/>
              <a:t> 扩展，不同节点向某一节点收集到数据是不同</a:t>
            </a:r>
            <a:endParaRPr lang="en-US" altLang="zh-CN" dirty="0"/>
          </a:p>
          <a:p>
            <a:pPr lvl="1"/>
            <a:r>
              <a:rPr lang="zh-CN" altLang="en-US" dirty="0"/>
              <a:t>每个进程与其他所有进程进行通信</a:t>
            </a:r>
            <a:endParaRPr lang="en-US" altLang="zh-CN" dirty="0"/>
          </a:p>
          <a:p>
            <a:r>
              <a:rPr lang="zh-CN" altLang="en-US" sz="2200" b="1" dirty="0"/>
              <a:t>主要应用场景：</a:t>
            </a:r>
            <a:endParaRPr lang="en-US" altLang="zh-CN" sz="2200" b="1" dirty="0"/>
          </a:p>
          <a:p>
            <a:pPr lvl="1"/>
            <a:r>
              <a:rPr lang="zh-CN" altLang="en-US" dirty="0"/>
              <a:t>应用于模型并行</a:t>
            </a:r>
            <a:r>
              <a:rPr lang="en-US" altLang="zh-CN" dirty="0"/>
              <a:t>(TP/SP/EP)</a:t>
            </a:r>
            <a:endParaRPr lang="zh-CN" altLang="en-US" dirty="0"/>
          </a:p>
          <a:p>
            <a:pPr lvl="1"/>
            <a:r>
              <a:rPr lang="zh-CN" altLang="en-US" dirty="0"/>
              <a:t>模型并行里的矩阵转置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827" y="4280055"/>
            <a:ext cx="6454800" cy="17346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304" y="1564832"/>
            <a:ext cx="7130804" cy="2364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ECB04B-41E4-5CD2-8D7E-E2F5B224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All2All</a:t>
            </a:r>
            <a:r>
              <a:rPr lang="zh-CN" altLang="en-US" dirty="0"/>
              <a:t> 操作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751F799-E0DB-CE1B-7F61-8E3642EEF9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zh-CN" altLang="en-US" dirty="0"/>
              <a:t>如果节点上 </a:t>
            </a:r>
            <a:r>
              <a:rPr lang="en" altLang="zh-CN" dirty="0"/>
              <a:t>GPU </a:t>
            </a:r>
            <a:r>
              <a:rPr lang="zh-CN" altLang="en-US" dirty="0"/>
              <a:t>执行 </a:t>
            </a:r>
            <a:r>
              <a:rPr lang="en-US" altLang="zh-CN" dirty="0"/>
              <a:t>All2All</a:t>
            </a:r>
            <a:r>
              <a:rPr lang="en" altLang="zh-CN" dirty="0"/>
              <a:t> </a:t>
            </a:r>
            <a:r>
              <a:rPr lang="zh-CN" altLang="en-US" dirty="0"/>
              <a:t>操作，要从远程节点的八个 </a:t>
            </a:r>
            <a:r>
              <a:rPr lang="en" altLang="zh-CN" dirty="0"/>
              <a:t>GPU </a:t>
            </a:r>
            <a:r>
              <a:rPr lang="zh-CN" altLang="en-US" dirty="0"/>
              <a:t>接收数据：</a:t>
            </a:r>
            <a:endParaRPr lang="en-US" altLang="zh-CN" dirty="0"/>
          </a:p>
          <a:p>
            <a:pPr lvl="1"/>
            <a:r>
              <a:rPr lang="zh-CN" altLang="en" dirty="0"/>
              <a:t>接收方</a:t>
            </a:r>
            <a:r>
              <a:rPr lang="zh-CN" altLang="en-US" dirty="0"/>
              <a:t>：</a:t>
            </a:r>
            <a:r>
              <a:rPr lang="en" altLang="zh-CN" dirty="0"/>
              <a:t>NCCL </a:t>
            </a:r>
            <a:r>
              <a:rPr lang="zh-CN" altLang="en" dirty="0"/>
              <a:t>会</a:t>
            </a:r>
            <a:r>
              <a:rPr lang="zh-CN" altLang="en-US" dirty="0"/>
              <a:t>通过多个接收器，调用八个缓冲区的数据；</a:t>
            </a:r>
            <a:endParaRPr lang="en-US" altLang="zh-CN" dirty="0"/>
          </a:p>
          <a:p>
            <a:pPr lvl="1"/>
            <a:r>
              <a:rPr lang="zh-CN" altLang="en-US" dirty="0"/>
              <a:t>发送方：网络层可以等到所有八个发送都准备就绪，然后一次发送 </a:t>
            </a:r>
            <a:r>
              <a:rPr lang="en-US" altLang="zh-CN" dirty="0"/>
              <a:t>8</a:t>
            </a:r>
            <a:r>
              <a:rPr lang="zh-CN" altLang="en-US" dirty="0"/>
              <a:t> 条消息。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E3B2F9-CB4D-F0DE-10B4-84A0B66C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68" y="3235956"/>
            <a:ext cx="8626826" cy="28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8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49F115-6F47-E913-5868-C3542100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All2All</a:t>
            </a:r>
            <a:r>
              <a:rPr lang="zh-CN" altLang="en-US" dirty="0"/>
              <a:t> 操作</a:t>
            </a:r>
          </a:p>
        </p:txBody>
      </p:sp>
      <p:pic>
        <p:nvPicPr>
          <p:cNvPr id="7" name="Picture 2" descr="Topology that shows NIC0s of all DGXs connected to the same switch, NIC1s to another leaf switch and so on.">
            <a:extLst>
              <a:ext uri="{FF2B5EF4-FFF2-40B4-BE49-F238E27FC236}">
                <a16:creationId xmlns:a16="http://schemas.microsoft.com/office/drawing/2014/main" id="{3309DBDE-1F67-32EE-5CDD-62682716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9" y="1300480"/>
            <a:ext cx="10867244" cy="51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4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34D063A-62B3-CFBB-7315-48EF548B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PXN</a:t>
            </a:r>
            <a:r>
              <a:rPr lang="zh-CN" altLang="en-US" dirty="0"/>
              <a:t> </a:t>
            </a:r>
            <a:r>
              <a:rPr lang="en-US" altLang="zh-CN" dirty="0"/>
              <a:t>All2All</a:t>
            </a:r>
            <a:endParaRPr lang="zh-CN" altLang="en-US" dirty="0"/>
          </a:p>
        </p:txBody>
      </p:sp>
      <p:pic>
        <p:nvPicPr>
          <p:cNvPr id="6146" name="Picture 2" descr="Histogram shows more than 2X improvement when using PXN.">
            <a:extLst>
              <a:ext uri="{FF2B5EF4-FFF2-40B4-BE49-F238E27FC236}">
                <a16:creationId xmlns:a16="http://schemas.microsoft.com/office/drawing/2014/main" id="{840DBE23-C537-E4E9-3F50-B38AD6C2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11" y="1147604"/>
            <a:ext cx="9251539" cy="52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23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D623F8-E2C9-3B8C-E3A4-9C6A44E6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98432C-0B7D-BD31-A28B-87D8BFDCB5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http://</a:t>
            </a:r>
            <a:r>
              <a:rPr lang="en" altLang="zh-CN" dirty="0" err="1"/>
              <a:t>www.njwdr.com</a:t>
            </a:r>
            <a:r>
              <a:rPr lang="en" altLang="zh-CN"/>
              <a:t>/newsdetail_3252489.html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38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C850AC-5CFA-CCC2-4E3E-791467FA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6298058" y="4660710"/>
            <a:ext cx="4847380" cy="4558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C6DF9-5511-70C8-641B-B7CA50E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C29D0F-DD61-2CFB-F238-DB62365CD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如何在 </a:t>
            </a:r>
            <a:r>
              <a:rPr lang="en-US" altLang="zh-CN" dirty="0"/>
              <a:t>GPU </a:t>
            </a:r>
            <a:r>
              <a:rPr lang="zh-CN" altLang="en-US" dirty="0"/>
              <a:t>集群上，网络拓扑和通信算法协同优化，提升集合通信的性能？</a:t>
            </a:r>
          </a:p>
        </p:txBody>
      </p:sp>
    </p:spTree>
    <p:extLst>
      <p:ext uri="{BB962C8B-B14F-4D97-AF65-F5344CB8AC3E}">
        <p14:creationId xmlns:p14="http://schemas.microsoft.com/office/powerpoint/2010/main" val="115589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简介</a:t>
            </a:r>
            <a:endParaRPr kumimoji="1" lang="en-US" altLang="zh-CN" dirty="0"/>
          </a:p>
          <a:p>
            <a:r>
              <a:rPr kumimoji="1" lang="en-US" altLang="zh-CN" sz="5400" dirty="0"/>
              <a:t> Basic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Concept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0E162AF-D526-797B-774C-89742644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基本介绍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6FD632-14B2-FE7D-C918-444AD87CD6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en" altLang="zh-CN" dirty="0"/>
              <a:t>NVIDIA </a:t>
            </a:r>
            <a:r>
              <a:rPr lang="zh-CN" altLang="en-US" dirty="0"/>
              <a:t>集合通信库 </a:t>
            </a:r>
            <a:r>
              <a:rPr lang="en-US" altLang="zh-CN" dirty="0"/>
              <a:t>(</a:t>
            </a:r>
            <a:r>
              <a:rPr lang="en" altLang="zh-CN" dirty="0"/>
              <a:t>NCCL) </a:t>
            </a:r>
            <a:r>
              <a:rPr lang="zh-CN" altLang="en-US" dirty="0"/>
              <a:t>是一个类 </a:t>
            </a:r>
            <a:r>
              <a:rPr lang="en-US" altLang="zh-CN" dirty="0"/>
              <a:t>MPI</a:t>
            </a:r>
            <a:r>
              <a:rPr lang="zh-CN" altLang="en-US" dirty="0"/>
              <a:t> 通信库，可实现 </a:t>
            </a:r>
            <a:r>
              <a:rPr lang="en" altLang="zh-CN" dirty="0"/>
              <a:t>GPU </a:t>
            </a:r>
            <a:r>
              <a:rPr lang="zh-CN" altLang="en-US" dirty="0"/>
              <a:t>的集合通信算法相关操作：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zh-CN" dirty="0"/>
              <a:t>all-gather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all-reduce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broadcast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reduce-scatter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point-to-point send and receive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A494AB-E95F-E4A0-6205-B8925301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2635519"/>
            <a:ext cx="8868108" cy="36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0D8EA4-B040-C3E6-4EEB-0DC4614F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基本介绍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15DD36-8E6A-2997-0930-91D316265C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NCCL </a:t>
            </a:r>
            <a:r>
              <a:rPr lang="zh-CN" altLang="en-US" dirty="0"/>
              <a:t>具有拓扑感知能力，经过优化可通过 </a:t>
            </a:r>
            <a:r>
              <a:rPr lang="en" altLang="zh-CN" dirty="0"/>
              <a:t>PCIe</a:t>
            </a:r>
            <a:r>
              <a:rPr lang="zh-CN" altLang="en" dirty="0"/>
              <a:t>、</a:t>
            </a:r>
            <a:r>
              <a:rPr lang="en" altLang="zh-CN" dirty="0"/>
              <a:t>NVLink</a:t>
            </a:r>
            <a:r>
              <a:rPr lang="zh-CN" altLang="en" dirty="0"/>
              <a:t>、</a:t>
            </a:r>
            <a:r>
              <a:rPr lang="zh-CN" altLang="en-US" dirty="0"/>
              <a:t>以太网和 </a:t>
            </a:r>
            <a:r>
              <a:rPr lang="en" altLang="zh-CN" dirty="0"/>
              <a:t>InfiniBand </a:t>
            </a:r>
            <a:r>
              <a:rPr lang="zh-CN" altLang="en-US" dirty="0"/>
              <a:t>互连实现高带宽和低延迟。</a:t>
            </a:r>
            <a:r>
              <a:rPr lang="en" altLang="zh-CN" dirty="0"/>
              <a:t>NCCL GCP </a:t>
            </a:r>
            <a:r>
              <a:rPr lang="zh-CN" altLang="en-US" dirty="0"/>
              <a:t>插件支持自定义网络连接的云环境中实现高性能 </a:t>
            </a:r>
            <a:r>
              <a:rPr lang="en" altLang="zh-CN" dirty="0"/>
              <a:t>NCCL </a:t>
            </a:r>
            <a:r>
              <a:rPr lang="zh-CN" altLang="en-US" dirty="0"/>
              <a:t>操作。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A9A942-E91A-546E-CA32-B1E072C16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2635519"/>
            <a:ext cx="8868108" cy="36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US" altLang="zh-CN" dirty="0"/>
              <a:t>02.</a:t>
            </a:r>
            <a:r>
              <a:rPr lang="zh-CN" altLang="en-US" dirty="0"/>
              <a:t> 通信结合</a:t>
            </a:r>
            <a:endParaRPr lang="en-US" altLang="zh-CN" dirty="0"/>
          </a:p>
          <a:p>
            <a:pPr fontAlgn="base"/>
            <a:r>
              <a:rPr lang="zh-CN" altLang="en-US" dirty="0"/>
              <a:t>网络拓扑</a:t>
            </a:r>
          </a:p>
        </p:txBody>
      </p:sp>
    </p:spTree>
    <p:extLst>
      <p:ext uri="{BB962C8B-B14F-4D97-AF65-F5344CB8AC3E}">
        <p14:creationId xmlns:p14="http://schemas.microsoft.com/office/powerpoint/2010/main" val="298007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D354A0-F243-1687-52B1-B465C552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PXN</a:t>
            </a:r>
            <a:r>
              <a:rPr lang="zh-CN" altLang="en-US" dirty="0"/>
              <a:t>：</a:t>
            </a:r>
            <a:r>
              <a:rPr lang="en" altLang="zh-CN" dirty="0"/>
              <a:t> PCI × NVLink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6F0A3A-885B-4485-A50A-417F6892FF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en-US" altLang="zh-CN" dirty="0"/>
              <a:t>2022 </a:t>
            </a:r>
            <a:r>
              <a:rPr lang="zh-CN" altLang="en-US" dirty="0"/>
              <a:t>年 </a:t>
            </a:r>
            <a:r>
              <a:rPr lang="en" altLang="zh-CN" dirty="0"/>
              <a:t>NCCL 2.12 </a:t>
            </a:r>
            <a:r>
              <a:rPr lang="zh-CN" altLang="en-US" dirty="0"/>
              <a:t>引入新功能 </a:t>
            </a:r>
            <a:r>
              <a:rPr lang="en" altLang="zh-CN" dirty="0"/>
              <a:t>PXN</a:t>
            </a:r>
            <a:r>
              <a:rPr lang="zh-CN" altLang="en" dirty="0"/>
              <a:t>，</a:t>
            </a:r>
            <a:r>
              <a:rPr lang="zh-CN" altLang="en-US" dirty="0"/>
              <a:t>即 </a:t>
            </a:r>
            <a:r>
              <a:rPr lang="en" altLang="zh-CN" dirty="0"/>
              <a:t>PCI × NVLink</a:t>
            </a:r>
            <a:r>
              <a:rPr lang="zh-CN" altLang="en" dirty="0"/>
              <a:t>，</a:t>
            </a:r>
            <a:r>
              <a:rPr lang="zh-CN" altLang="en-US" dirty="0"/>
              <a:t>使 </a:t>
            </a:r>
            <a:r>
              <a:rPr lang="en" altLang="zh-CN" dirty="0"/>
              <a:t>GPU </a:t>
            </a:r>
            <a:r>
              <a:rPr lang="zh-CN" altLang="en-US" dirty="0"/>
              <a:t>能够通过 </a:t>
            </a:r>
            <a:r>
              <a:rPr lang="en" altLang="zh-CN" dirty="0"/>
              <a:t>NVLink </a:t>
            </a:r>
            <a:r>
              <a:rPr lang="zh-CN" altLang="en-US" dirty="0"/>
              <a:t>与节点上的 </a:t>
            </a:r>
            <a:r>
              <a:rPr lang="en" altLang="zh-CN" dirty="0"/>
              <a:t>NIC </a:t>
            </a:r>
            <a:r>
              <a:rPr lang="zh-CN" altLang="en-US" dirty="0"/>
              <a:t>进行通信。</a:t>
            </a:r>
            <a:endParaRPr lang="en-US" altLang="zh-CN" dirty="0"/>
          </a:p>
          <a:p>
            <a:pPr algn="l" fontAlgn="base"/>
            <a:r>
              <a:rPr lang="zh-CN" altLang="en-US" dirty="0"/>
              <a:t>不需要使用 </a:t>
            </a:r>
            <a:r>
              <a:rPr lang="en" altLang="zh-CN" dirty="0"/>
              <a:t>QPI </a:t>
            </a:r>
            <a:r>
              <a:rPr lang="zh-CN" altLang="en-US" dirty="0"/>
              <a:t>或其他 </a:t>
            </a:r>
            <a:r>
              <a:rPr lang="en" altLang="zh-CN" dirty="0"/>
              <a:t>CPU </a:t>
            </a:r>
            <a:r>
              <a:rPr lang="zh-CN" altLang="en-US" dirty="0"/>
              <a:t>协议。使得每个 </a:t>
            </a:r>
            <a:r>
              <a:rPr lang="en" altLang="zh-CN" dirty="0"/>
              <a:t>GPU</a:t>
            </a:r>
            <a:r>
              <a:rPr lang="zh-CN" altLang="en-US" dirty="0"/>
              <a:t> 仍然尝试尽可能多地使用本地 </a:t>
            </a:r>
            <a:r>
              <a:rPr lang="en" altLang="zh-CN" dirty="0"/>
              <a:t>NIC</a:t>
            </a:r>
            <a:r>
              <a:rPr lang="zh-CN" altLang="en-US" dirty="0"/>
              <a:t> 提升集合通信算法</a:t>
            </a:r>
            <a:r>
              <a:rPr lang="zh-CN" altLang="en" dirty="0"/>
              <a:t>，</a:t>
            </a:r>
            <a:r>
              <a:rPr lang="zh-CN" altLang="en-US" dirty="0"/>
              <a:t>当然也可以访问其他</a:t>
            </a:r>
            <a:r>
              <a:rPr lang="en" altLang="zh-CN" dirty="0"/>
              <a:t>NIC</a:t>
            </a:r>
            <a:r>
              <a:rPr lang="zh-CN" altLang="en" dirty="0"/>
              <a:t>。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1600" dirty="0">
              <a:solidFill>
                <a:srgbClr val="92D050"/>
              </a:solidFill>
            </a:endParaRPr>
          </a:p>
          <a:p>
            <a:r>
              <a:rPr lang="zh-CN" altLang="en-US" sz="1800" dirty="0">
                <a:solidFill>
                  <a:srgbClr val="92D050"/>
                </a:solidFill>
              </a:rPr>
              <a:t>快速通道互联（</a:t>
            </a:r>
            <a:r>
              <a:rPr lang="en" altLang="zh-CN" sz="1800" dirty="0">
                <a:solidFill>
                  <a:srgbClr val="92D050"/>
                </a:solidFill>
              </a:rPr>
              <a:t>Intel </a:t>
            </a:r>
            <a:r>
              <a:rPr lang="en" altLang="zh-CN" sz="1800" dirty="0" err="1">
                <a:solidFill>
                  <a:srgbClr val="92D050"/>
                </a:solidFill>
              </a:rPr>
              <a:t>QuickPath</a:t>
            </a:r>
            <a:r>
              <a:rPr lang="en" altLang="zh-CN" sz="1800" dirty="0">
                <a:solidFill>
                  <a:srgbClr val="92D050"/>
                </a:solidFill>
              </a:rPr>
              <a:t> Interconnect</a:t>
            </a:r>
            <a:r>
              <a:rPr lang="zh-CN" altLang="en" sz="1800" dirty="0">
                <a:solidFill>
                  <a:srgbClr val="92D050"/>
                </a:solidFill>
              </a:rPr>
              <a:t>，</a:t>
            </a:r>
            <a:r>
              <a:rPr lang="en" altLang="zh-CN" sz="1800" dirty="0">
                <a:solidFill>
                  <a:srgbClr val="92D050"/>
                </a:solidFill>
              </a:rPr>
              <a:t>QPI</a:t>
            </a:r>
            <a:r>
              <a:rPr lang="zh-CN" altLang="en" sz="1800" dirty="0">
                <a:solidFill>
                  <a:srgbClr val="92D050"/>
                </a:solidFill>
              </a:rPr>
              <a:t>）</a:t>
            </a:r>
            <a:r>
              <a:rPr lang="zh-CN" altLang="en-US" sz="1800" dirty="0">
                <a:solidFill>
                  <a:srgbClr val="92D050"/>
                </a:solidFill>
              </a:rPr>
              <a:t>，</a:t>
            </a:r>
            <a:r>
              <a:rPr lang="en-US" altLang="zh-CN" sz="1800" dirty="0">
                <a:solidFill>
                  <a:srgbClr val="92D050"/>
                </a:solidFill>
              </a:rPr>
              <a:t>Intel</a:t>
            </a:r>
            <a:r>
              <a:rPr lang="zh-CN" altLang="en-US" sz="1800" dirty="0">
                <a:solidFill>
                  <a:srgbClr val="92D050"/>
                </a:solidFill>
              </a:rPr>
              <a:t> 开发并使用的点对点处理器互联架构，用来实现</a:t>
            </a:r>
            <a:r>
              <a:rPr lang="en" altLang="zh-CN" sz="1800" dirty="0">
                <a:solidFill>
                  <a:srgbClr val="92D050"/>
                </a:solidFill>
              </a:rPr>
              <a:t>CPU</a:t>
            </a:r>
            <a:r>
              <a:rPr lang="zh-CN" altLang="en-US" sz="1800" dirty="0">
                <a:solidFill>
                  <a:srgbClr val="92D050"/>
                </a:solidFill>
              </a:rPr>
              <a:t>之间的互联。</a:t>
            </a:r>
          </a:p>
        </p:txBody>
      </p:sp>
    </p:spTree>
    <p:extLst>
      <p:ext uri="{BB962C8B-B14F-4D97-AF65-F5344CB8AC3E}">
        <p14:creationId xmlns:p14="http://schemas.microsoft.com/office/powerpoint/2010/main" val="283539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29561</TotalTime>
  <Words>554</Words>
  <Application>Microsoft Macintosh PowerPoint</Application>
  <PresentationFormat>自定义</PresentationFormat>
  <Paragraphs>53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PowerPoint 演示文稿</vt:lpstr>
      <vt:lpstr>NCCL 基本介绍</vt:lpstr>
      <vt:lpstr>NCCL 基本介绍</vt:lpstr>
      <vt:lpstr>PowerPoint 演示文稿</vt:lpstr>
      <vt:lpstr>PXN： PCI × NVLink</vt:lpstr>
      <vt:lpstr>PXN： PCI × NVLink</vt:lpstr>
      <vt:lpstr>多轨通信</vt:lpstr>
      <vt:lpstr>多轨通信</vt:lpstr>
      <vt:lpstr>多轨通信</vt:lpstr>
      <vt:lpstr>Question</vt:lpstr>
      <vt:lpstr>PowerPoint 演示文稿</vt:lpstr>
      <vt:lpstr>聚合操作</vt:lpstr>
      <vt:lpstr>All2All</vt:lpstr>
      <vt:lpstr>All2All 操作</vt:lpstr>
      <vt:lpstr>All2All 操作</vt:lpstr>
      <vt:lpstr>PXN All2All</vt:lpstr>
      <vt:lpstr>PowerPoint 演示文稿</vt:lpstr>
      <vt:lpstr>参考资料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9766</cp:revision>
  <cp:lastPrinted>2023-09-08T09:14:01Z</cp:lastPrinted>
  <dcterms:created xsi:type="dcterms:W3CDTF">2020-08-28T08:44:19Z</dcterms:created>
  <dcterms:modified xsi:type="dcterms:W3CDTF">2024-08-08T00:27:54Z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